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63" r:id="rId3"/>
    <p:sldId id="260" r:id="rId4"/>
    <p:sldId id="261" r:id="rId5"/>
    <p:sldId id="262" r:id="rId6"/>
  </p:sldIdLst>
  <p:sldSz cx="12563475" cy="8748713"/>
  <p:notesSz cx="6858000" cy="9144000"/>
  <p:defaultTextStyle>
    <a:defPPr>
      <a:defRPr lang="en-US"/>
    </a:defPPr>
    <a:lvl1pPr marL="0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7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31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5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9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62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7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51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  <a:srgbClr val="C7FFFF"/>
    <a:srgbClr val="91BFDB"/>
    <a:srgbClr val="4575B4"/>
    <a:srgbClr val="E0F3F8"/>
    <a:srgbClr val="FEE090"/>
    <a:srgbClr val="D95F02"/>
    <a:srgbClr val="FC8D59"/>
    <a:srgbClr val="E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70" d="100"/>
          <a:sy n="70" d="100"/>
        </p:scale>
        <p:origin x="432" y="-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2261" y="1431792"/>
            <a:ext cx="10678954" cy="3045848"/>
          </a:xfrm>
        </p:spPr>
        <p:txBody>
          <a:bodyPr anchor="b"/>
          <a:lstStyle>
            <a:lvl1pPr algn="ctr">
              <a:defRPr sz="7654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0435" y="4595102"/>
            <a:ext cx="9422606" cy="2112247"/>
          </a:xfrm>
        </p:spPr>
        <p:txBody>
          <a:bodyPr/>
          <a:lstStyle>
            <a:lvl1pPr marL="0" indent="0" algn="ctr">
              <a:buNone/>
              <a:defRPr sz="3062"/>
            </a:lvl1pPr>
            <a:lvl2pPr marL="583302" indent="0" algn="ctr">
              <a:buNone/>
              <a:defRPr sz="2551"/>
            </a:lvl2pPr>
            <a:lvl3pPr marL="1166604" indent="0" algn="ctr">
              <a:buNone/>
              <a:defRPr sz="2296"/>
            </a:lvl3pPr>
            <a:lvl4pPr marL="1749906" indent="0" algn="ctr">
              <a:buNone/>
              <a:defRPr sz="2041"/>
            </a:lvl4pPr>
            <a:lvl5pPr marL="2333208" indent="0" algn="ctr">
              <a:buNone/>
              <a:defRPr sz="2041"/>
            </a:lvl5pPr>
            <a:lvl6pPr marL="2916510" indent="0" algn="ctr">
              <a:buNone/>
              <a:defRPr sz="2041"/>
            </a:lvl6pPr>
            <a:lvl7pPr marL="3499811" indent="0" algn="ctr">
              <a:buNone/>
              <a:defRPr sz="2041"/>
            </a:lvl7pPr>
            <a:lvl8pPr marL="4083114" indent="0" algn="ctr">
              <a:buNone/>
              <a:defRPr sz="2041"/>
            </a:lvl8pPr>
            <a:lvl9pPr marL="4666416" indent="0" algn="ctr">
              <a:buNone/>
              <a:defRPr sz="2041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70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25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0739" y="465788"/>
            <a:ext cx="2708999" cy="741413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3740" y="465788"/>
            <a:ext cx="7969954" cy="7414130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410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9878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198" y="2181105"/>
            <a:ext cx="10835997" cy="3639221"/>
          </a:xfrm>
        </p:spPr>
        <p:txBody>
          <a:bodyPr anchor="b"/>
          <a:lstStyle>
            <a:lvl1pPr>
              <a:defRPr sz="7654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198" y="5854757"/>
            <a:ext cx="10835997" cy="1913780"/>
          </a:xfrm>
        </p:spPr>
        <p:txBody>
          <a:bodyPr/>
          <a:lstStyle>
            <a:lvl1pPr marL="0" indent="0">
              <a:buNone/>
              <a:defRPr sz="3062">
                <a:solidFill>
                  <a:schemeClr val="tx1"/>
                </a:solidFill>
              </a:defRPr>
            </a:lvl1pPr>
            <a:lvl2pPr marL="583302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2pPr>
            <a:lvl3pPr marL="1166604" indent="0">
              <a:buNone/>
              <a:defRPr sz="2296">
                <a:solidFill>
                  <a:schemeClr val="tx1">
                    <a:tint val="75000"/>
                  </a:schemeClr>
                </a:solidFill>
              </a:defRPr>
            </a:lvl3pPr>
            <a:lvl4pPr marL="1749906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4pPr>
            <a:lvl5pPr marL="2333208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5pPr>
            <a:lvl6pPr marL="2916510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6pPr>
            <a:lvl7pPr marL="3499811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7pPr>
            <a:lvl8pPr marL="4083114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8pPr>
            <a:lvl9pPr marL="4666416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615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3741" y="2328940"/>
            <a:ext cx="5339477" cy="555097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0261" y="2328940"/>
            <a:ext cx="5339477" cy="555097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148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7" y="465792"/>
            <a:ext cx="10835997" cy="169101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5377" y="2144650"/>
            <a:ext cx="5314938" cy="1051060"/>
          </a:xfrm>
        </p:spPr>
        <p:txBody>
          <a:bodyPr anchor="b"/>
          <a:lstStyle>
            <a:lvl1pPr marL="0" indent="0">
              <a:buNone/>
              <a:defRPr sz="3062" b="1"/>
            </a:lvl1pPr>
            <a:lvl2pPr marL="583302" indent="0">
              <a:buNone/>
              <a:defRPr sz="2551" b="1"/>
            </a:lvl2pPr>
            <a:lvl3pPr marL="1166604" indent="0">
              <a:buNone/>
              <a:defRPr sz="2296" b="1"/>
            </a:lvl3pPr>
            <a:lvl4pPr marL="1749906" indent="0">
              <a:buNone/>
              <a:defRPr sz="2041" b="1"/>
            </a:lvl4pPr>
            <a:lvl5pPr marL="2333208" indent="0">
              <a:buNone/>
              <a:defRPr sz="2041" b="1"/>
            </a:lvl5pPr>
            <a:lvl6pPr marL="2916510" indent="0">
              <a:buNone/>
              <a:defRPr sz="2041" b="1"/>
            </a:lvl6pPr>
            <a:lvl7pPr marL="3499811" indent="0">
              <a:buNone/>
              <a:defRPr sz="2041" b="1"/>
            </a:lvl7pPr>
            <a:lvl8pPr marL="4083114" indent="0">
              <a:buNone/>
              <a:defRPr sz="2041" b="1"/>
            </a:lvl8pPr>
            <a:lvl9pPr marL="4666416" indent="0">
              <a:buNone/>
              <a:defRPr sz="2041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5377" y="3195712"/>
            <a:ext cx="5314938" cy="4700409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0262" y="2144650"/>
            <a:ext cx="5341113" cy="1051060"/>
          </a:xfrm>
        </p:spPr>
        <p:txBody>
          <a:bodyPr anchor="b"/>
          <a:lstStyle>
            <a:lvl1pPr marL="0" indent="0">
              <a:buNone/>
              <a:defRPr sz="3062" b="1"/>
            </a:lvl1pPr>
            <a:lvl2pPr marL="583302" indent="0">
              <a:buNone/>
              <a:defRPr sz="2551" b="1"/>
            </a:lvl2pPr>
            <a:lvl3pPr marL="1166604" indent="0">
              <a:buNone/>
              <a:defRPr sz="2296" b="1"/>
            </a:lvl3pPr>
            <a:lvl4pPr marL="1749906" indent="0">
              <a:buNone/>
              <a:defRPr sz="2041" b="1"/>
            </a:lvl4pPr>
            <a:lvl5pPr marL="2333208" indent="0">
              <a:buNone/>
              <a:defRPr sz="2041" b="1"/>
            </a:lvl5pPr>
            <a:lvl6pPr marL="2916510" indent="0">
              <a:buNone/>
              <a:defRPr sz="2041" b="1"/>
            </a:lvl6pPr>
            <a:lvl7pPr marL="3499811" indent="0">
              <a:buNone/>
              <a:defRPr sz="2041" b="1"/>
            </a:lvl7pPr>
            <a:lvl8pPr marL="4083114" indent="0">
              <a:buNone/>
              <a:defRPr sz="2041" b="1"/>
            </a:lvl8pPr>
            <a:lvl9pPr marL="4666416" indent="0">
              <a:buNone/>
              <a:defRPr sz="2041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0262" y="3195712"/>
            <a:ext cx="5341113" cy="4700409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95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272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691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5" y="583248"/>
            <a:ext cx="4052048" cy="2041366"/>
          </a:xfrm>
        </p:spPr>
        <p:txBody>
          <a:bodyPr anchor="b"/>
          <a:lstStyle>
            <a:lvl1pPr>
              <a:defRPr sz="4082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1115" y="1259656"/>
            <a:ext cx="6360259" cy="6217257"/>
          </a:xfrm>
        </p:spPr>
        <p:txBody>
          <a:bodyPr/>
          <a:lstStyle>
            <a:lvl1pPr>
              <a:defRPr sz="4082"/>
            </a:lvl1pPr>
            <a:lvl2pPr>
              <a:defRPr sz="3572"/>
            </a:lvl2pPr>
            <a:lvl3pPr>
              <a:defRPr sz="3062"/>
            </a:lvl3pPr>
            <a:lvl4pPr>
              <a:defRPr sz="2551"/>
            </a:lvl4pPr>
            <a:lvl5pPr>
              <a:defRPr sz="2551"/>
            </a:lvl5pPr>
            <a:lvl6pPr>
              <a:defRPr sz="2551"/>
            </a:lvl6pPr>
            <a:lvl7pPr>
              <a:defRPr sz="2551"/>
            </a:lvl7pPr>
            <a:lvl8pPr>
              <a:defRPr sz="2551"/>
            </a:lvl8pPr>
            <a:lvl9pPr>
              <a:defRPr sz="2551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5375" y="2624614"/>
            <a:ext cx="4052048" cy="4862422"/>
          </a:xfrm>
        </p:spPr>
        <p:txBody>
          <a:bodyPr/>
          <a:lstStyle>
            <a:lvl1pPr marL="0" indent="0">
              <a:buNone/>
              <a:defRPr sz="2041"/>
            </a:lvl1pPr>
            <a:lvl2pPr marL="583302" indent="0">
              <a:buNone/>
              <a:defRPr sz="1786"/>
            </a:lvl2pPr>
            <a:lvl3pPr marL="1166604" indent="0">
              <a:buNone/>
              <a:defRPr sz="1531"/>
            </a:lvl3pPr>
            <a:lvl4pPr marL="1749906" indent="0">
              <a:buNone/>
              <a:defRPr sz="1276"/>
            </a:lvl4pPr>
            <a:lvl5pPr marL="2333208" indent="0">
              <a:buNone/>
              <a:defRPr sz="1276"/>
            </a:lvl5pPr>
            <a:lvl6pPr marL="2916510" indent="0">
              <a:buNone/>
              <a:defRPr sz="1276"/>
            </a:lvl6pPr>
            <a:lvl7pPr marL="3499811" indent="0">
              <a:buNone/>
              <a:defRPr sz="1276"/>
            </a:lvl7pPr>
            <a:lvl8pPr marL="4083114" indent="0">
              <a:buNone/>
              <a:defRPr sz="1276"/>
            </a:lvl8pPr>
            <a:lvl9pPr marL="4666416" indent="0">
              <a:buNone/>
              <a:defRPr sz="1276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011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5" y="583248"/>
            <a:ext cx="4052048" cy="2041366"/>
          </a:xfrm>
        </p:spPr>
        <p:txBody>
          <a:bodyPr anchor="b"/>
          <a:lstStyle>
            <a:lvl1pPr>
              <a:defRPr sz="4082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41115" y="1259656"/>
            <a:ext cx="6360259" cy="6217257"/>
          </a:xfrm>
        </p:spPr>
        <p:txBody>
          <a:bodyPr anchor="t"/>
          <a:lstStyle>
            <a:lvl1pPr marL="0" indent="0">
              <a:buNone/>
              <a:defRPr sz="4082"/>
            </a:lvl1pPr>
            <a:lvl2pPr marL="583302" indent="0">
              <a:buNone/>
              <a:defRPr sz="3572"/>
            </a:lvl2pPr>
            <a:lvl3pPr marL="1166604" indent="0">
              <a:buNone/>
              <a:defRPr sz="3062"/>
            </a:lvl3pPr>
            <a:lvl4pPr marL="1749906" indent="0">
              <a:buNone/>
              <a:defRPr sz="2551"/>
            </a:lvl4pPr>
            <a:lvl5pPr marL="2333208" indent="0">
              <a:buNone/>
              <a:defRPr sz="2551"/>
            </a:lvl5pPr>
            <a:lvl6pPr marL="2916510" indent="0">
              <a:buNone/>
              <a:defRPr sz="2551"/>
            </a:lvl6pPr>
            <a:lvl7pPr marL="3499811" indent="0">
              <a:buNone/>
              <a:defRPr sz="2551"/>
            </a:lvl7pPr>
            <a:lvl8pPr marL="4083114" indent="0">
              <a:buNone/>
              <a:defRPr sz="2551"/>
            </a:lvl8pPr>
            <a:lvl9pPr marL="4666416" indent="0">
              <a:buNone/>
              <a:defRPr sz="2551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5375" y="2624614"/>
            <a:ext cx="4052048" cy="4862422"/>
          </a:xfrm>
        </p:spPr>
        <p:txBody>
          <a:bodyPr/>
          <a:lstStyle>
            <a:lvl1pPr marL="0" indent="0">
              <a:buNone/>
              <a:defRPr sz="2041"/>
            </a:lvl1pPr>
            <a:lvl2pPr marL="583302" indent="0">
              <a:buNone/>
              <a:defRPr sz="1786"/>
            </a:lvl2pPr>
            <a:lvl3pPr marL="1166604" indent="0">
              <a:buNone/>
              <a:defRPr sz="1531"/>
            </a:lvl3pPr>
            <a:lvl4pPr marL="1749906" indent="0">
              <a:buNone/>
              <a:defRPr sz="1276"/>
            </a:lvl4pPr>
            <a:lvl5pPr marL="2333208" indent="0">
              <a:buNone/>
              <a:defRPr sz="1276"/>
            </a:lvl5pPr>
            <a:lvl6pPr marL="2916510" indent="0">
              <a:buNone/>
              <a:defRPr sz="1276"/>
            </a:lvl6pPr>
            <a:lvl7pPr marL="3499811" indent="0">
              <a:buNone/>
              <a:defRPr sz="1276"/>
            </a:lvl7pPr>
            <a:lvl8pPr marL="4083114" indent="0">
              <a:buNone/>
              <a:defRPr sz="1276"/>
            </a:lvl8pPr>
            <a:lvl9pPr marL="4666416" indent="0">
              <a:buNone/>
              <a:defRPr sz="1276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671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3741" y="465792"/>
            <a:ext cx="10835997" cy="1691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3741" y="2328940"/>
            <a:ext cx="10835997" cy="5550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3739" y="8108763"/>
            <a:ext cx="2826782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4B8E0-FAC3-4C35-849D-EC3CC82D8072}" type="datetimeFigureOut">
              <a:rPr lang="en-GB" smtClean="0"/>
              <a:t>10/02/2017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1653" y="8108763"/>
            <a:ext cx="4240173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72956" y="8108763"/>
            <a:ext cx="2826782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413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66604" rtl="0" eaLnBrk="1" latinLnBrk="0" hangingPunct="1">
        <a:lnSpc>
          <a:spcPct val="90000"/>
        </a:lnSpc>
        <a:spcBef>
          <a:spcPct val="0"/>
        </a:spcBef>
        <a:buNone/>
        <a:defRPr sz="56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1651" indent="-291651" algn="l" defTabSz="1166604" rtl="0" eaLnBrk="1" latinLnBrk="0" hangingPunct="1">
        <a:lnSpc>
          <a:spcPct val="90000"/>
        </a:lnSpc>
        <a:spcBef>
          <a:spcPts val="1276"/>
        </a:spcBef>
        <a:buFont typeface="Arial" panose="020B0604020202020204" pitchFamily="34" charset="0"/>
        <a:buChar char="•"/>
        <a:defRPr sz="3572" kern="1200">
          <a:solidFill>
            <a:schemeClr val="tx1"/>
          </a:solidFill>
          <a:latin typeface="+mn-lt"/>
          <a:ea typeface="+mn-ea"/>
          <a:cs typeface="+mn-cs"/>
        </a:defRPr>
      </a:lvl1pPr>
      <a:lvl2pPr marL="874953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3062" kern="1200">
          <a:solidFill>
            <a:schemeClr val="tx1"/>
          </a:solidFill>
          <a:latin typeface="+mn-lt"/>
          <a:ea typeface="+mn-ea"/>
          <a:cs typeface="+mn-cs"/>
        </a:defRPr>
      </a:lvl2pPr>
      <a:lvl3pPr marL="1458255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551" kern="1200">
          <a:solidFill>
            <a:schemeClr val="tx1"/>
          </a:solidFill>
          <a:latin typeface="+mn-lt"/>
          <a:ea typeface="+mn-ea"/>
          <a:cs typeface="+mn-cs"/>
        </a:defRPr>
      </a:lvl3pPr>
      <a:lvl4pPr marL="2041557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4pPr>
      <a:lvl5pPr marL="2624859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5pPr>
      <a:lvl6pPr marL="3208160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6pPr>
      <a:lvl7pPr marL="3791462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7pPr>
      <a:lvl8pPr marL="4374765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8pPr>
      <a:lvl9pPr marL="4958066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1pPr>
      <a:lvl2pPr marL="583302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2pPr>
      <a:lvl3pPr marL="1166604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3pPr>
      <a:lvl4pPr marL="1749906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4pPr>
      <a:lvl5pPr marL="2333208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5pPr>
      <a:lvl6pPr marL="2916510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6pPr>
      <a:lvl7pPr marL="3499811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7pPr>
      <a:lvl8pPr marL="4083114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8pPr>
      <a:lvl9pPr marL="4666416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9605962" y="3361405"/>
            <a:ext cx="504000" cy="584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1" dirty="0"/>
              <a:t>...</a:t>
            </a:r>
            <a:endParaRPr lang="en-GB" sz="2105" dirty="0"/>
          </a:p>
        </p:txBody>
      </p:sp>
      <p:sp>
        <p:nvSpPr>
          <p:cNvPr id="4" name="Textfeld 3"/>
          <p:cNvSpPr txBox="1"/>
          <p:nvPr/>
        </p:nvSpPr>
        <p:spPr>
          <a:xfrm>
            <a:off x="331643" y="288590"/>
            <a:ext cx="4483702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5" b="1" dirty="0"/>
              <a:t>i. Linear adjustments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0014341"/>
              </p:ext>
            </p:extLst>
          </p:nvPr>
        </p:nvGraphicFramePr>
        <p:xfrm>
          <a:off x="333458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3919778424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14187135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853827698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05140278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76088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9E77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1122562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9E77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9E77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76622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448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999193"/>
                  </a:ext>
                </a:extLst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395747"/>
              </p:ext>
            </p:extLst>
          </p:nvPr>
        </p:nvGraphicFramePr>
        <p:xfrm>
          <a:off x="2754784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001284394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9E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9E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B9E77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56591"/>
              </p:ext>
            </p:extLst>
          </p:nvPr>
        </p:nvGraphicFramePr>
        <p:xfrm>
          <a:off x="333457" y="2643368"/>
          <a:ext cx="2052000" cy="1336290"/>
        </p:xfrm>
        <a:graphic>
          <a:graphicData uri="http://schemas.openxmlformats.org/drawingml/2006/table">
            <a:tbl>
              <a:tblPr/>
              <a:tblGrid>
                <a:gridCol w="5130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125621870"/>
                    </a:ext>
                  </a:extLst>
                </a:gridCol>
              </a:tblGrid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331643" y="2213313"/>
            <a:ext cx="11778808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ii. Peak alignment: </a:t>
            </a:r>
            <a:r>
              <a:rPr lang="de-DE" sz="2105" b="0" i="1" dirty="0"/>
              <a:t>max_diff_peak2mean = 0.02</a:t>
            </a:r>
            <a:r>
              <a:rPr lang="en-GB" sz="2105" dirty="0"/>
              <a:t> </a:t>
            </a:r>
          </a:p>
        </p:txBody>
      </p:sp>
      <p:graphicFrame>
        <p:nvGraphicFramePr>
          <p:cNvPr id="11" name="Tabel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6075861"/>
              </p:ext>
            </p:extLst>
          </p:nvPr>
        </p:nvGraphicFramePr>
        <p:xfrm>
          <a:off x="2770659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19188175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2" name="Gerade Verbindung mit Pfeil 11"/>
          <p:cNvCxnSpPr/>
          <p:nvPr/>
        </p:nvCxnSpPr>
        <p:spPr>
          <a:xfrm>
            <a:off x="2442943" y="3578381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el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147280"/>
              </p:ext>
            </p:extLst>
          </p:nvPr>
        </p:nvGraphicFramePr>
        <p:xfrm>
          <a:off x="5202361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6599660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4" name="Gerade Verbindung mit Pfeil 13"/>
          <p:cNvCxnSpPr/>
          <p:nvPr/>
        </p:nvCxnSpPr>
        <p:spPr>
          <a:xfrm>
            <a:off x="4870335" y="3599166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el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4363693"/>
              </p:ext>
            </p:extLst>
          </p:nvPr>
        </p:nvGraphicFramePr>
        <p:xfrm>
          <a:off x="7634063" y="2643366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5247782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16" name="Gerade Verbindung mit Pfeil 15"/>
          <p:cNvCxnSpPr/>
          <p:nvPr/>
        </p:nvCxnSpPr>
        <p:spPr>
          <a:xfrm>
            <a:off x="7331611" y="3856027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el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8218728"/>
              </p:ext>
            </p:extLst>
          </p:nvPr>
        </p:nvGraphicFramePr>
        <p:xfrm>
          <a:off x="10046715" y="2643366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99500075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2" name="Textfeld 21"/>
          <p:cNvSpPr txBox="1"/>
          <p:nvPr/>
        </p:nvSpPr>
        <p:spPr>
          <a:xfrm>
            <a:off x="331644" y="5148749"/>
            <a:ext cx="5149837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iii. Merging rows: </a:t>
            </a:r>
            <a:r>
              <a:rPr lang="en-GB" sz="2105" b="0" i="1" dirty="0"/>
              <a:t>min_diff_peak2peak</a:t>
            </a:r>
            <a:r>
              <a:rPr lang="de-DE" sz="2105" b="0" i="1" dirty="0"/>
              <a:t> = 0.04</a:t>
            </a:r>
            <a:endParaRPr lang="en-GB" sz="2105" b="0" i="1" dirty="0"/>
          </a:p>
        </p:txBody>
      </p:sp>
      <p:graphicFrame>
        <p:nvGraphicFramePr>
          <p:cNvPr id="23" name="Tabel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4475227"/>
              </p:ext>
            </p:extLst>
          </p:nvPr>
        </p:nvGraphicFramePr>
        <p:xfrm>
          <a:off x="346883" y="5566457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5" name="Tabel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1951184"/>
              </p:ext>
            </p:extLst>
          </p:nvPr>
        </p:nvGraphicFramePr>
        <p:xfrm>
          <a:off x="3419087" y="5576855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6" name="Textfeld 25"/>
          <p:cNvSpPr txBox="1"/>
          <p:nvPr/>
        </p:nvSpPr>
        <p:spPr>
          <a:xfrm>
            <a:off x="5667804" y="5146625"/>
            <a:ext cx="3980125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contaminants</a:t>
            </a:r>
            <a:endParaRPr lang="en-GB" sz="2105" dirty="0"/>
          </a:p>
        </p:txBody>
      </p:sp>
      <p:graphicFrame>
        <p:nvGraphicFramePr>
          <p:cNvPr id="28" name="Tabel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777294"/>
              </p:ext>
            </p:extLst>
          </p:nvPr>
        </p:nvGraphicFramePr>
        <p:xfrm>
          <a:off x="5669280" y="5566457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9" name="Tabel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5164969"/>
              </p:ext>
            </p:extLst>
          </p:nvPr>
        </p:nvGraphicFramePr>
        <p:xfrm>
          <a:off x="8106704" y="5576857"/>
          <a:ext cx="15444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31" name="Textfeld 30"/>
          <p:cNvSpPr txBox="1"/>
          <p:nvPr/>
        </p:nvSpPr>
        <p:spPr>
          <a:xfrm>
            <a:off x="9841247" y="5146625"/>
            <a:ext cx="3454199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single</a:t>
            </a:r>
            <a:r>
              <a:rPr lang="de-DE" sz="2105" dirty="0"/>
              <a:t> </a:t>
            </a:r>
            <a:r>
              <a:rPr lang="de-DE" sz="2105" dirty="0" err="1"/>
              <a:t>peaks</a:t>
            </a:r>
            <a:endParaRPr lang="en-GB" sz="2105" dirty="0"/>
          </a:p>
        </p:txBody>
      </p:sp>
      <p:graphicFrame>
        <p:nvGraphicFramePr>
          <p:cNvPr id="32" name="Tabel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4980295"/>
              </p:ext>
            </p:extLst>
          </p:nvPr>
        </p:nvGraphicFramePr>
        <p:xfrm>
          <a:off x="11751046" y="5576855"/>
          <a:ext cx="15444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graphicFrame>
        <p:nvGraphicFramePr>
          <p:cNvPr id="33" name="Tabel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36059"/>
              </p:ext>
            </p:extLst>
          </p:nvPr>
        </p:nvGraphicFramePr>
        <p:xfrm>
          <a:off x="9840622" y="5566458"/>
          <a:ext cx="1538553" cy="1598400"/>
        </p:xfrm>
        <a:graphic>
          <a:graphicData uri="http://schemas.openxmlformats.org/drawingml/2006/table">
            <a:tbl>
              <a:tblPr/>
              <a:tblGrid>
                <a:gridCol w="508953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49" name="Gerader Verbinder 48"/>
          <p:cNvCxnSpPr>
            <a:endCxn id="25" idx="1"/>
          </p:cNvCxnSpPr>
          <p:nvPr/>
        </p:nvCxnSpPr>
        <p:spPr>
          <a:xfrm>
            <a:off x="2413118" y="6487452"/>
            <a:ext cx="1005969" cy="21803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endCxn id="25" idx="1"/>
          </p:cNvCxnSpPr>
          <p:nvPr/>
        </p:nvCxnSpPr>
        <p:spPr>
          <a:xfrm flipV="1">
            <a:off x="2405358" y="6509255"/>
            <a:ext cx="1013729" cy="25803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feil nach rechts 63"/>
          <p:cNvSpPr/>
          <p:nvPr/>
        </p:nvSpPr>
        <p:spPr>
          <a:xfrm>
            <a:off x="2442943" y="1358900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Pfeil nach rechts 64"/>
          <p:cNvSpPr/>
          <p:nvPr/>
        </p:nvSpPr>
        <p:spPr>
          <a:xfrm>
            <a:off x="7778965" y="6407862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Pfeil nach rechts 65"/>
          <p:cNvSpPr/>
          <p:nvPr/>
        </p:nvSpPr>
        <p:spPr>
          <a:xfrm>
            <a:off x="11423307" y="6392676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4589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feld 20"/>
          <p:cNvSpPr txBox="1"/>
          <p:nvPr/>
        </p:nvSpPr>
        <p:spPr>
          <a:xfrm>
            <a:off x="9605962" y="3361405"/>
            <a:ext cx="504000" cy="584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1" dirty="0"/>
              <a:t>...</a:t>
            </a:r>
            <a:endParaRPr lang="en-GB" sz="2105" dirty="0"/>
          </a:p>
        </p:txBody>
      </p:sp>
      <p:sp>
        <p:nvSpPr>
          <p:cNvPr id="4" name="Textfeld 3"/>
          <p:cNvSpPr txBox="1"/>
          <p:nvPr/>
        </p:nvSpPr>
        <p:spPr>
          <a:xfrm>
            <a:off x="331643" y="288590"/>
            <a:ext cx="4483702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5" b="1" dirty="0"/>
              <a:t>i. Linear adjustments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4659643"/>
              </p:ext>
            </p:extLst>
          </p:nvPr>
        </p:nvGraphicFramePr>
        <p:xfrm>
          <a:off x="333458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3919778424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14187135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853827698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05140278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76088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22562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76622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448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999193"/>
                  </a:ext>
                </a:extLst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6790099"/>
              </p:ext>
            </p:extLst>
          </p:nvPr>
        </p:nvGraphicFramePr>
        <p:xfrm>
          <a:off x="2754784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001284394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612974"/>
              </p:ext>
            </p:extLst>
          </p:nvPr>
        </p:nvGraphicFramePr>
        <p:xfrm>
          <a:off x="333457" y="2643368"/>
          <a:ext cx="2052000" cy="1336290"/>
        </p:xfrm>
        <a:graphic>
          <a:graphicData uri="http://schemas.openxmlformats.org/drawingml/2006/table">
            <a:tbl>
              <a:tblPr/>
              <a:tblGrid>
                <a:gridCol w="5130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125621870"/>
                    </a:ext>
                  </a:extLst>
                </a:gridCol>
              </a:tblGrid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331643" y="2213313"/>
            <a:ext cx="11778808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ii. Peak alignment: </a:t>
            </a:r>
            <a:r>
              <a:rPr lang="de-DE" sz="2105" b="0" i="1" dirty="0"/>
              <a:t>max_diff_peak2mean = 0.02</a:t>
            </a:r>
            <a:r>
              <a:rPr lang="en-GB" sz="2105" dirty="0"/>
              <a:t> </a:t>
            </a:r>
          </a:p>
        </p:txBody>
      </p:sp>
      <p:graphicFrame>
        <p:nvGraphicFramePr>
          <p:cNvPr id="11" name="Tabel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328353"/>
              </p:ext>
            </p:extLst>
          </p:nvPr>
        </p:nvGraphicFramePr>
        <p:xfrm>
          <a:off x="2770659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19188175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2" name="Gerade Verbindung mit Pfeil 11"/>
          <p:cNvCxnSpPr/>
          <p:nvPr/>
        </p:nvCxnSpPr>
        <p:spPr>
          <a:xfrm>
            <a:off x="2442943" y="3578381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el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394777"/>
              </p:ext>
            </p:extLst>
          </p:nvPr>
        </p:nvGraphicFramePr>
        <p:xfrm>
          <a:off x="5202361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6599660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4" name="Gerade Verbindung mit Pfeil 13"/>
          <p:cNvCxnSpPr/>
          <p:nvPr/>
        </p:nvCxnSpPr>
        <p:spPr>
          <a:xfrm>
            <a:off x="4870335" y="3599166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el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016762"/>
              </p:ext>
            </p:extLst>
          </p:nvPr>
        </p:nvGraphicFramePr>
        <p:xfrm>
          <a:off x="7634063" y="2643366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5247782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16" name="Gerade Verbindung mit Pfeil 15"/>
          <p:cNvCxnSpPr/>
          <p:nvPr/>
        </p:nvCxnSpPr>
        <p:spPr>
          <a:xfrm>
            <a:off x="7331611" y="3856027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el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9634149"/>
              </p:ext>
            </p:extLst>
          </p:nvPr>
        </p:nvGraphicFramePr>
        <p:xfrm>
          <a:off x="10046715" y="2643366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99500075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2" name="Textfeld 21"/>
          <p:cNvSpPr txBox="1"/>
          <p:nvPr/>
        </p:nvSpPr>
        <p:spPr>
          <a:xfrm>
            <a:off x="331644" y="5148749"/>
            <a:ext cx="5149837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iii. Merging rows: </a:t>
            </a:r>
            <a:r>
              <a:rPr lang="en-GB" sz="2105" b="0" i="1" dirty="0"/>
              <a:t>min_diff_peak2peak</a:t>
            </a:r>
            <a:r>
              <a:rPr lang="de-DE" sz="2105" b="0" i="1" dirty="0"/>
              <a:t> = 0.04</a:t>
            </a:r>
            <a:endParaRPr lang="en-GB" sz="2105" b="0" i="1" dirty="0"/>
          </a:p>
        </p:txBody>
      </p:sp>
      <p:graphicFrame>
        <p:nvGraphicFramePr>
          <p:cNvPr id="23" name="Tabel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5169691"/>
              </p:ext>
            </p:extLst>
          </p:nvPr>
        </p:nvGraphicFramePr>
        <p:xfrm>
          <a:off x="346883" y="5566457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5" name="Tabel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159790"/>
              </p:ext>
            </p:extLst>
          </p:nvPr>
        </p:nvGraphicFramePr>
        <p:xfrm>
          <a:off x="3419087" y="5576855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6" name="Textfeld 25"/>
          <p:cNvSpPr txBox="1"/>
          <p:nvPr/>
        </p:nvSpPr>
        <p:spPr>
          <a:xfrm>
            <a:off x="5667804" y="5146625"/>
            <a:ext cx="3980125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contaminants</a:t>
            </a:r>
            <a:endParaRPr lang="en-GB" sz="2105" dirty="0"/>
          </a:p>
        </p:txBody>
      </p:sp>
      <p:graphicFrame>
        <p:nvGraphicFramePr>
          <p:cNvPr id="28" name="Tabel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044601"/>
              </p:ext>
            </p:extLst>
          </p:nvPr>
        </p:nvGraphicFramePr>
        <p:xfrm>
          <a:off x="5669280" y="5566457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9" name="Tabel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270148"/>
              </p:ext>
            </p:extLst>
          </p:nvPr>
        </p:nvGraphicFramePr>
        <p:xfrm>
          <a:off x="8106704" y="5576857"/>
          <a:ext cx="15444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31" name="Textfeld 30"/>
          <p:cNvSpPr txBox="1"/>
          <p:nvPr/>
        </p:nvSpPr>
        <p:spPr>
          <a:xfrm>
            <a:off x="9841247" y="5146625"/>
            <a:ext cx="3454199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single</a:t>
            </a:r>
            <a:r>
              <a:rPr lang="de-DE" sz="2105" dirty="0"/>
              <a:t> </a:t>
            </a:r>
            <a:r>
              <a:rPr lang="de-DE" sz="2105" dirty="0" err="1"/>
              <a:t>peaks</a:t>
            </a:r>
            <a:endParaRPr lang="en-GB" sz="2105" dirty="0"/>
          </a:p>
        </p:txBody>
      </p:sp>
      <p:graphicFrame>
        <p:nvGraphicFramePr>
          <p:cNvPr id="32" name="Tabel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281374"/>
              </p:ext>
            </p:extLst>
          </p:nvPr>
        </p:nvGraphicFramePr>
        <p:xfrm>
          <a:off x="11751046" y="5576855"/>
          <a:ext cx="15444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graphicFrame>
        <p:nvGraphicFramePr>
          <p:cNvPr id="33" name="Tabel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3810080"/>
              </p:ext>
            </p:extLst>
          </p:nvPr>
        </p:nvGraphicFramePr>
        <p:xfrm>
          <a:off x="9840622" y="5566458"/>
          <a:ext cx="1538553" cy="1598400"/>
        </p:xfrm>
        <a:graphic>
          <a:graphicData uri="http://schemas.openxmlformats.org/drawingml/2006/table">
            <a:tbl>
              <a:tblPr/>
              <a:tblGrid>
                <a:gridCol w="508953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49" name="Gerader Verbinder 48"/>
          <p:cNvCxnSpPr>
            <a:endCxn id="25" idx="1"/>
          </p:cNvCxnSpPr>
          <p:nvPr/>
        </p:nvCxnSpPr>
        <p:spPr>
          <a:xfrm>
            <a:off x="2413118" y="6487452"/>
            <a:ext cx="1005969" cy="21803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endCxn id="25" idx="1"/>
          </p:cNvCxnSpPr>
          <p:nvPr/>
        </p:nvCxnSpPr>
        <p:spPr>
          <a:xfrm flipV="1">
            <a:off x="2405358" y="6509255"/>
            <a:ext cx="1013729" cy="25803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feil nach rechts 63"/>
          <p:cNvSpPr/>
          <p:nvPr/>
        </p:nvSpPr>
        <p:spPr>
          <a:xfrm>
            <a:off x="2442943" y="1358900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Pfeil nach rechts 64"/>
          <p:cNvSpPr/>
          <p:nvPr/>
        </p:nvSpPr>
        <p:spPr>
          <a:xfrm>
            <a:off x="7778965" y="6407862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Pfeil nach rechts 65"/>
          <p:cNvSpPr/>
          <p:nvPr/>
        </p:nvSpPr>
        <p:spPr>
          <a:xfrm>
            <a:off x="11423307" y="6392676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 2"/>
          <p:cNvSpPr/>
          <p:nvPr/>
        </p:nvSpPr>
        <p:spPr>
          <a:xfrm>
            <a:off x="346883" y="2927131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hteck 36"/>
          <p:cNvSpPr/>
          <p:nvPr/>
        </p:nvSpPr>
        <p:spPr>
          <a:xfrm>
            <a:off x="2792259" y="3457766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hteck 37"/>
          <p:cNvSpPr/>
          <p:nvPr/>
        </p:nvSpPr>
        <p:spPr>
          <a:xfrm>
            <a:off x="5223961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hteck 38"/>
          <p:cNvSpPr/>
          <p:nvPr/>
        </p:nvSpPr>
        <p:spPr>
          <a:xfrm>
            <a:off x="6256120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hteck 40"/>
          <p:cNvSpPr/>
          <p:nvPr/>
        </p:nvSpPr>
        <p:spPr>
          <a:xfrm>
            <a:off x="7655663" y="3736263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hteck 41"/>
          <p:cNvSpPr/>
          <p:nvPr/>
        </p:nvSpPr>
        <p:spPr>
          <a:xfrm>
            <a:off x="370451" y="6376057"/>
            <a:ext cx="2004120" cy="53279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hteck 43"/>
          <p:cNvSpPr/>
          <p:nvPr/>
        </p:nvSpPr>
        <p:spPr>
          <a:xfrm>
            <a:off x="3439564" y="6390456"/>
            <a:ext cx="2016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hteck 44"/>
          <p:cNvSpPr/>
          <p:nvPr/>
        </p:nvSpPr>
        <p:spPr>
          <a:xfrm>
            <a:off x="6185800" y="6904858"/>
            <a:ext cx="537050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hteck 45"/>
          <p:cNvSpPr/>
          <p:nvPr/>
        </p:nvSpPr>
        <p:spPr>
          <a:xfrm>
            <a:off x="7197783" y="6904858"/>
            <a:ext cx="537050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373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Gruppieren 59"/>
          <p:cNvGrpSpPr/>
          <p:nvPr/>
        </p:nvGrpSpPr>
        <p:grpSpPr>
          <a:xfrm>
            <a:off x="918036" y="120062"/>
            <a:ext cx="10124428" cy="8409206"/>
            <a:chOff x="918036" y="120062"/>
            <a:chExt cx="10124428" cy="8409206"/>
          </a:xfrm>
        </p:grpSpPr>
        <p:grpSp>
          <p:nvGrpSpPr>
            <p:cNvPr id="109" name="Gruppieren 108"/>
            <p:cNvGrpSpPr/>
            <p:nvPr/>
          </p:nvGrpSpPr>
          <p:grpSpPr>
            <a:xfrm>
              <a:off x="918036" y="120062"/>
              <a:ext cx="10124428" cy="5903596"/>
              <a:chOff x="732299" y="60529"/>
              <a:chExt cx="10124428" cy="5903597"/>
            </a:xfrm>
          </p:grpSpPr>
          <p:grpSp>
            <p:nvGrpSpPr>
              <p:cNvPr id="95" name="Gruppieren 94"/>
              <p:cNvGrpSpPr/>
              <p:nvPr/>
            </p:nvGrpSpPr>
            <p:grpSpPr>
              <a:xfrm>
                <a:off x="2206648" y="60529"/>
                <a:ext cx="8650079" cy="5903597"/>
                <a:chOff x="636928" y="60529"/>
                <a:chExt cx="8650079" cy="5903597"/>
              </a:xfrm>
            </p:grpSpPr>
            <p:sp>
              <p:nvSpPr>
                <p:cNvPr id="7" name="Abgerundetes Rechteck 6"/>
                <p:cNvSpPr/>
                <p:nvPr/>
              </p:nvSpPr>
              <p:spPr>
                <a:xfrm>
                  <a:off x="2722419" y="60529"/>
                  <a:ext cx="893618" cy="546431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GC</a:t>
                  </a:r>
                </a:p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GC-MS</a:t>
                  </a:r>
                </a:p>
              </p:txBody>
            </p:sp>
            <p:sp>
              <p:nvSpPr>
                <p:cNvPr id="8" name="Abgerundetes Rechteck 7"/>
                <p:cNvSpPr/>
                <p:nvPr/>
              </p:nvSpPr>
              <p:spPr>
                <a:xfrm>
                  <a:off x="2341228" y="971387"/>
                  <a:ext cx="1656000" cy="54643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Peak list</a:t>
                  </a:r>
                </a:p>
              </p:txBody>
            </p:sp>
            <p:sp>
              <p:nvSpPr>
                <p:cNvPr id="9" name="Ellipse 8"/>
                <p:cNvSpPr/>
                <p:nvPr/>
              </p:nvSpPr>
              <p:spPr>
                <a:xfrm>
                  <a:off x="2292928" y="1882701"/>
                  <a:ext cx="1752600" cy="546431"/>
                </a:xfrm>
                <a:prstGeom prst="ellipse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</a:rPr>
                    <a:t>GCalignR</a:t>
                  </a:r>
                </a:p>
              </p:txBody>
            </p:sp>
            <p:sp>
              <p:nvSpPr>
                <p:cNvPr id="13" name="Abgerundetes Rechteck 12"/>
                <p:cNvSpPr/>
                <p:nvPr/>
              </p:nvSpPr>
              <p:spPr>
                <a:xfrm>
                  <a:off x="636928" y="2869943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 err="1">
                      <a:solidFill>
                        <a:schemeClr val="tx1"/>
                      </a:solidFill>
                    </a:rPr>
                    <a:t>check_input</a:t>
                  </a:r>
                  <a:endParaRPr lang="en-GB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Abgerundetes Rechteck 13"/>
                <p:cNvSpPr/>
                <p:nvPr/>
              </p:nvSpPr>
              <p:spPr>
                <a:xfrm>
                  <a:off x="1959932" y="3583969"/>
                  <a:ext cx="239722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 err="1">
                      <a:solidFill>
                        <a:schemeClr val="tx1"/>
                      </a:solidFill>
                    </a:rPr>
                    <a:t>align_chromatograms</a:t>
                  </a:r>
                  <a:endParaRPr lang="en-GB" i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" name="Gewinkelter Verbinder 16"/>
                <p:cNvCxnSpPr>
                  <a:stCxn id="9" idx="4"/>
                  <a:endCxn id="13" idx="0"/>
                </p:cNvCxnSpPr>
                <p:nvPr/>
              </p:nvCxnSpPr>
              <p:spPr>
                <a:xfrm rot="5400000">
                  <a:off x="2096673" y="1797387"/>
                  <a:ext cx="440811" cy="1704300"/>
                </a:xfrm>
                <a:prstGeom prst="bentConnector3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Gerade Verbindung mit Pfeil 25"/>
                <p:cNvCxnSpPr>
                  <a:stCxn id="7" idx="2"/>
                  <a:endCxn id="8" idx="0"/>
                </p:cNvCxnSpPr>
                <p:nvPr/>
              </p:nvCxnSpPr>
              <p:spPr>
                <a:xfrm>
                  <a:off x="3169228" y="606960"/>
                  <a:ext cx="0" cy="364427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Gerade Verbindung mit Pfeil 29"/>
                <p:cNvCxnSpPr>
                  <a:stCxn id="8" idx="2"/>
                  <a:endCxn id="9" idx="0"/>
                </p:cNvCxnSpPr>
                <p:nvPr/>
              </p:nvCxnSpPr>
              <p:spPr>
                <a:xfrm>
                  <a:off x="3169228" y="1517818"/>
                  <a:ext cx="0" cy="364883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Gewinkelter Verbinder 32"/>
                <p:cNvCxnSpPr>
                  <a:stCxn id="13" idx="2"/>
                  <a:endCxn id="14" idx="1"/>
                </p:cNvCxnSpPr>
                <p:nvPr/>
              </p:nvCxnSpPr>
              <p:spPr>
                <a:xfrm rot="16200000" flipH="1">
                  <a:off x="1492025" y="3389277"/>
                  <a:ext cx="440811" cy="495004"/>
                </a:xfrm>
                <a:prstGeom prst="bentConnector2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" name="Abgerundetes Rechteck 43"/>
                <p:cNvSpPr/>
                <p:nvPr/>
              </p:nvSpPr>
              <p:spPr>
                <a:xfrm>
                  <a:off x="4075047" y="5417694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 err="1">
                      <a:solidFill>
                        <a:schemeClr val="tx1"/>
                      </a:solidFill>
                    </a:rPr>
                    <a:t>gc_heatmap</a:t>
                  </a:r>
                  <a:endParaRPr lang="en-GB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Abgerundetes Rechteck 44"/>
                <p:cNvSpPr/>
                <p:nvPr/>
              </p:nvSpPr>
              <p:spPr>
                <a:xfrm>
                  <a:off x="5853027" y="5417694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>
                      <a:solidFill>
                        <a:schemeClr val="tx1"/>
                      </a:solidFill>
                    </a:rPr>
                    <a:t>plot</a:t>
                  </a:r>
                </a:p>
              </p:txBody>
            </p:sp>
            <p:sp>
              <p:nvSpPr>
                <p:cNvPr id="46" name="Abgerundetes Rechteck 45"/>
                <p:cNvSpPr/>
                <p:nvPr/>
              </p:nvSpPr>
              <p:spPr>
                <a:xfrm>
                  <a:off x="7631007" y="5417695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>
                      <a:solidFill>
                        <a:schemeClr val="tx1"/>
                      </a:solidFill>
                    </a:rPr>
                    <a:t>print</a:t>
                  </a:r>
                </a:p>
              </p:txBody>
            </p:sp>
            <p:sp>
              <p:nvSpPr>
                <p:cNvPr id="47" name="Abgerundetes Rechteck 46"/>
                <p:cNvSpPr/>
                <p:nvPr/>
              </p:nvSpPr>
              <p:spPr>
                <a:xfrm>
                  <a:off x="2330542" y="4406443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aligned data</a:t>
                  </a:r>
                </a:p>
              </p:txBody>
            </p:sp>
            <p:cxnSp>
              <p:nvCxnSpPr>
                <p:cNvPr id="64" name="Gerade Verbindung mit Pfeil 63"/>
                <p:cNvCxnSpPr>
                  <a:stCxn id="14" idx="2"/>
                  <a:endCxn id="47" idx="0"/>
                </p:cNvCxnSpPr>
                <p:nvPr/>
              </p:nvCxnSpPr>
              <p:spPr>
                <a:xfrm>
                  <a:off x="3158542" y="4130400"/>
                  <a:ext cx="0" cy="276043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Gewinkelter Verbinder 68"/>
                <p:cNvCxnSpPr>
                  <a:stCxn id="47" idx="3"/>
                  <a:endCxn id="46" idx="0"/>
                </p:cNvCxnSpPr>
                <p:nvPr/>
              </p:nvCxnSpPr>
              <p:spPr>
                <a:xfrm>
                  <a:off x="3986542" y="4679659"/>
                  <a:ext cx="4472465" cy="738036"/>
                </a:xfrm>
                <a:prstGeom prst="bentConnector2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Gewinkelter Verbinder 70"/>
                <p:cNvCxnSpPr>
                  <a:stCxn id="47" idx="3"/>
                  <a:endCxn id="44" idx="0"/>
                </p:cNvCxnSpPr>
                <p:nvPr/>
              </p:nvCxnSpPr>
              <p:spPr>
                <a:xfrm>
                  <a:off x="3986542" y="4679659"/>
                  <a:ext cx="916505" cy="738035"/>
                </a:xfrm>
                <a:prstGeom prst="bentConnector2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Gerade Verbindung mit Pfeil 79"/>
                <p:cNvCxnSpPr>
                  <a:stCxn id="9" idx="4"/>
                  <a:endCxn id="14" idx="0"/>
                </p:cNvCxnSpPr>
                <p:nvPr/>
              </p:nvCxnSpPr>
              <p:spPr>
                <a:xfrm flipH="1">
                  <a:off x="3158542" y="2429132"/>
                  <a:ext cx="10686" cy="1154837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Textfeld 95"/>
              <p:cNvSpPr txBox="1"/>
              <p:nvPr/>
            </p:nvSpPr>
            <p:spPr>
              <a:xfrm>
                <a:off x="806272" y="182880"/>
                <a:ext cx="2781708" cy="416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Analytical</a:t>
                </a:r>
                <a:r>
                  <a:rPr lang="en-GB" sz="2105" dirty="0"/>
                  <a:t> </a:t>
                </a:r>
                <a:r>
                  <a:rPr lang="en-GB" sz="2000" dirty="0"/>
                  <a:t>Chemistry</a:t>
                </a:r>
              </a:p>
            </p:txBody>
          </p:sp>
          <p:sp>
            <p:nvSpPr>
              <p:cNvPr id="97" name="Textfeld 96"/>
              <p:cNvSpPr txBox="1"/>
              <p:nvPr/>
            </p:nvSpPr>
            <p:spPr>
              <a:xfrm>
                <a:off x="806270" y="1027570"/>
                <a:ext cx="2148417" cy="416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Calling</a:t>
                </a:r>
                <a:r>
                  <a:rPr lang="en-GB" sz="2105" dirty="0"/>
                  <a:t> </a:t>
                </a:r>
                <a:r>
                  <a:rPr lang="en-GB" sz="2000" dirty="0"/>
                  <a:t>peaks</a:t>
                </a:r>
              </a:p>
            </p:txBody>
          </p:sp>
          <p:sp>
            <p:nvSpPr>
              <p:cNvPr id="98" name="Textfeld 97"/>
              <p:cNvSpPr txBox="1"/>
              <p:nvPr/>
            </p:nvSpPr>
            <p:spPr>
              <a:xfrm>
                <a:off x="732299" y="2915832"/>
                <a:ext cx="2148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(1) Checking</a:t>
                </a:r>
              </a:p>
            </p:txBody>
          </p:sp>
          <p:sp>
            <p:nvSpPr>
              <p:cNvPr id="99" name="Textfeld 98"/>
              <p:cNvSpPr txBox="1"/>
              <p:nvPr/>
            </p:nvSpPr>
            <p:spPr>
              <a:xfrm>
                <a:off x="743329" y="3721943"/>
                <a:ext cx="2148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(2) Alignment</a:t>
                </a:r>
              </a:p>
            </p:txBody>
          </p:sp>
          <p:sp>
            <p:nvSpPr>
              <p:cNvPr id="100" name="Textfeld 99"/>
              <p:cNvSpPr txBox="1"/>
              <p:nvPr/>
            </p:nvSpPr>
            <p:spPr>
              <a:xfrm>
                <a:off x="755183" y="5506243"/>
                <a:ext cx="2148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(3) Inspection</a:t>
                </a:r>
              </a:p>
            </p:txBody>
          </p:sp>
        </p:grpSp>
        <p:cxnSp>
          <p:nvCxnSpPr>
            <p:cNvPr id="11" name="Gerader Verbinder 10"/>
            <p:cNvCxnSpPr>
              <a:stCxn id="44" idx="3"/>
              <a:endCxn id="45" idx="1"/>
            </p:cNvCxnSpPr>
            <p:nvPr/>
          </p:nvCxnSpPr>
          <p:spPr>
            <a:xfrm>
              <a:off x="7486504" y="5750442"/>
              <a:ext cx="121980" cy="0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>
              <a:stCxn id="45" idx="3"/>
              <a:endCxn id="46" idx="1"/>
            </p:cNvCxnSpPr>
            <p:nvPr/>
          </p:nvCxnSpPr>
          <p:spPr>
            <a:xfrm>
              <a:off x="9264486" y="5750444"/>
              <a:ext cx="121980" cy="1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Abgerundetes Rechteck 47"/>
            <p:cNvSpPr/>
            <p:nvPr/>
          </p:nvSpPr>
          <p:spPr>
            <a:xfrm>
              <a:off x="4096685" y="6191255"/>
              <a:ext cx="1656000" cy="546431"/>
            </a:xfrm>
            <a:prstGeom prst="roundRect">
              <a:avLst/>
            </a:prstGeom>
            <a:solidFill>
              <a:srgbClr val="D95F0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i="1" dirty="0" err="1">
                  <a:solidFill>
                    <a:schemeClr val="tx1"/>
                  </a:solidFill>
                </a:rPr>
                <a:t>norm_peaks</a:t>
              </a:r>
              <a:endParaRPr lang="en-GB" i="1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Gewinkelter Verbinder 23"/>
            <p:cNvCxnSpPr>
              <a:stCxn id="47" idx="3"/>
              <a:endCxn id="45" idx="0"/>
            </p:cNvCxnSpPr>
            <p:nvPr/>
          </p:nvCxnSpPr>
          <p:spPr>
            <a:xfrm>
              <a:off x="5742001" y="4739191"/>
              <a:ext cx="2694485" cy="738035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47" idx="2"/>
              <a:endCxn id="48" idx="0"/>
            </p:cNvCxnSpPr>
            <p:nvPr/>
          </p:nvCxnSpPr>
          <p:spPr>
            <a:xfrm>
              <a:off x="4913999" y="5012406"/>
              <a:ext cx="10686" cy="117884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Ellipse 60"/>
            <p:cNvSpPr/>
            <p:nvPr/>
          </p:nvSpPr>
          <p:spPr>
            <a:xfrm>
              <a:off x="4039593" y="7205333"/>
              <a:ext cx="1752600" cy="546431"/>
            </a:xfrm>
            <a:prstGeom prst="ellipse">
              <a:avLst/>
            </a:prstGeom>
            <a:solidFill>
              <a:srgbClr val="ECE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vegan</a:t>
              </a:r>
            </a:p>
          </p:txBody>
        </p:sp>
        <p:cxnSp>
          <p:nvCxnSpPr>
            <p:cNvPr id="52" name="Gerade Verbindung mit Pfeil 51"/>
            <p:cNvCxnSpPr>
              <a:stCxn id="48" idx="2"/>
              <a:endCxn id="61" idx="0"/>
            </p:cNvCxnSpPr>
            <p:nvPr/>
          </p:nvCxnSpPr>
          <p:spPr>
            <a:xfrm flipH="1">
              <a:off x="4915893" y="6737686"/>
              <a:ext cx="8792" cy="46764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Abgerundetes Rechteck 78"/>
            <p:cNvSpPr/>
            <p:nvPr/>
          </p:nvSpPr>
          <p:spPr>
            <a:xfrm>
              <a:off x="3211593" y="7982837"/>
              <a:ext cx="1656000" cy="546431"/>
            </a:xfrm>
            <a:prstGeom prst="roundRect">
              <a:avLst/>
            </a:prstGeom>
            <a:solidFill>
              <a:srgbClr val="ECE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i="1" dirty="0" err="1">
                  <a:solidFill>
                    <a:schemeClr val="tx1"/>
                  </a:solidFill>
                </a:rPr>
                <a:t>metaMDS</a:t>
              </a:r>
              <a:endParaRPr lang="en-GB" i="1" dirty="0">
                <a:solidFill>
                  <a:schemeClr val="tx1"/>
                </a:solidFill>
              </a:endParaRPr>
            </a:p>
          </p:txBody>
        </p:sp>
        <p:sp>
          <p:nvSpPr>
            <p:cNvPr id="82" name="Abgerundetes Rechteck 81"/>
            <p:cNvSpPr/>
            <p:nvPr/>
          </p:nvSpPr>
          <p:spPr>
            <a:xfrm>
              <a:off x="5085572" y="7982837"/>
              <a:ext cx="1656000" cy="546431"/>
            </a:xfrm>
            <a:prstGeom prst="roundRect">
              <a:avLst/>
            </a:prstGeom>
            <a:solidFill>
              <a:srgbClr val="ECE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105" i="1" dirty="0" err="1">
                  <a:solidFill>
                    <a:schemeClr val="tx1"/>
                  </a:solidFill>
                </a:rPr>
                <a:t>adonis</a:t>
              </a:r>
              <a:endParaRPr lang="en-GB" sz="2105" i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winkelter Verbinder 54"/>
            <p:cNvCxnSpPr>
              <a:stCxn id="61" idx="4"/>
              <a:endCxn id="79" idx="0"/>
            </p:cNvCxnSpPr>
            <p:nvPr/>
          </p:nvCxnSpPr>
          <p:spPr>
            <a:xfrm rot="5400000">
              <a:off x="4362207" y="7429150"/>
              <a:ext cx="231073" cy="876300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winkelter Verbinder 58"/>
            <p:cNvCxnSpPr>
              <a:stCxn id="61" idx="4"/>
              <a:endCxn id="82" idx="0"/>
            </p:cNvCxnSpPr>
            <p:nvPr/>
          </p:nvCxnSpPr>
          <p:spPr>
            <a:xfrm rot="16200000" flipH="1">
              <a:off x="5299196" y="7368460"/>
              <a:ext cx="231073" cy="997679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feld 86"/>
            <p:cNvSpPr txBox="1"/>
            <p:nvPr/>
          </p:nvSpPr>
          <p:spPr>
            <a:xfrm>
              <a:off x="940920" y="6279804"/>
              <a:ext cx="25860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(5) Peak normalisation</a:t>
              </a:r>
            </a:p>
          </p:txBody>
        </p:sp>
        <p:sp>
          <p:nvSpPr>
            <p:cNvPr id="88" name="Textfeld 87"/>
            <p:cNvSpPr txBox="1"/>
            <p:nvPr/>
          </p:nvSpPr>
          <p:spPr>
            <a:xfrm>
              <a:off x="940919" y="7542027"/>
              <a:ext cx="2455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Downstream Analysis</a:t>
              </a:r>
            </a:p>
          </p:txBody>
        </p:sp>
      </p:grpSp>
      <p:sp>
        <p:nvSpPr>
          <p:cNvPr id="2" name="Textfeld 1"/>
          <p:cNvSpPr txBox="1"/>
          <p:nvPr/>
        </p:nvSpPr>
        <p:spPr>
          <a:xfrm>
            <a:off x="7313636" y="2270872"/>
            <a:ext cx="3528000" cy="1296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2000" dirty="0"/>
              <a:t>(4) Optional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- Re-scoring of peaks and/or</a:t>
            </a:r>
          </a:p>
          <a:p>
            <a:pPr>
              <a:lnSpc>
                <a:spcPct val="150000"/>
              </a:lnSpc>
            </a:pPr>
            <a:r>
              <a:rPr lang="en-GB" sz="2000" dirty="0"/>
              <a:t>- Revising alignment parameters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cxnSp>
        <p:nvCxnSpPr>
          <p:cNvPr id="41" name="Gewinkelter Verbinder 40"/>
          <p:cNvCxnSpPr>
            <a:endCxn id="2" idx="3"/>
          </p:cNvCxnSpPr>
          <p:nvPr/>
        </p:nvCxnSpPr>
        <p:spPr>
          <a:xfrm rot="5400000" flipH="1" flipV="1">
            <a:off x="9617892" y="3515447"/>
            <a:ext cx="1820319" cy="627170"/>
          </a:xfrm>
          <a:prstGeom prst="bentConnector4">
            <a:avLst>
              <a:gd name="adj1" fmla="val -32"/>
              <a:gd name="adj2" fmla="val 136449"/>
            </a:avLst>
          </a:prstGeom>
          <a:ln w="2857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Gewinkelter Verbinder 56"/>
          <p:cNvCxnSpPr/>
          <p:nvPr/>
        </p:nvCxnSpPr>
        <p:spPr>
          <a:xfrm flipH="1" flipV="1">
            <a:off x="5738396" y="1304136"/>
            <a:ext cx="5088951" cy="1614736"/>
          </a:xfrm>
          <a:prstGeom prst="bentConnector3">
            <a:avLst>
              <a:gd name="adj1" fmla="val -4794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winkelter Verbinder 64"/>
          <p:cNvCxnSpPr>
            <a:stCxn id="2" idx="1"/>
            <a:endCxn id="14" idx="3"/>
          </p:cNvCxnSpPr>
          <p:nvPr/>
        </p:nvCxnSpPr>
        <p:spPr>
          <a:xfrm rot="10800000" flipV="1">
            <a:off x="6112610" y="2918871"/>
            <a:ext cx="1201027" cy="997845"/>
          </a:xfrm>
          <a:prstGeom prst="bentConnector3">
            <a:avLst>
              <a:gd name="adj1" fmla="val 50000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522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0" b="12617"/>
          <a:stretch/>
        </p:blipFill>
        <p:spPr>
          <a:xfrm>
            <a:off x="1061720" y="555362"/>
            <a:ext cx="10800000" cy="3379678"/>
          </a:xfr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687" y="3997099"/>
            <a:ext cx="3600000" cy="3600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058" y="3997098"/>
            <a:ext cx="3600000" cy="360000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429" y="3997097"/>
            <a:ext cx="3600000" cy="3600000"/>
          </a:xfrm>
          <a:prstGeom prst="rect">
            <a:avLst/>
          </a:prstGeom>
        </p:spPr>
      </p:pic>
      <p:grpSp>
        <p:nvGrpSpPr>
          <p:cNvPr id="13" name="Gruppieren 12"/>
          <p:cNvGrpSpPr/>
          <p:nvPr/>
        </p:nvGrpSpPr>
        <p:grpSpPr>
          <a:xfrm>
            <a:off x="1611086" y="1121229"/>
            <a:ext cx="2047331" cy="609601"/>
            <a:chOff x="1611086" y="1121229"/>
            <a:chExt cx="2047331" cy="609601"/>
          </a:xfrm>
        </p:grpSpPr>
        <p:pic>
          <p:nvPicPr>
            <p:cNvPr id="11" name="Inhaltsplatzhalter 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42" t="16088" r="87197" b="78527"/>
            <a:stretch/>
          </p:blipFill>
          <p:spPr>
            <a:xfrm>
              <a:off x="2024742" y="1371600"/>
              <a:ext cx="1633675" cy="359230"/>
            </a:xfrm>
            <a:prstGeom prst="rect">
              <a:avLst/>
            </a:prstGeom>
          </p:spPr>
        </p:pic>
        <p:sp>
          <p:nvSpPr>
            <p:cNvPr id="12" name="Rechteck 11"/>
            <p:cNvSpPr/>
            <p:nvPr/>
          </p:nvSpPr>
          <p:spPr>
            <a:xfrm>
              <a:off x="1611086" y="1121229"/>
              <a:ext cx="936171" cy="25037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121043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rafik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32" t="21651" r="20341" b="20966"/>
          <a:stretch/>
        </p:blipFill>
        <p:spPr>
          <a:xfrm>
            <a:off x="4615541" y="3574588"/>
            <a:ext cx="2993573" cy="3185441"/>
          </a:xfrm>
          <a:prstGeom prst="rect">
            <a:avLst/>
          </a:prstGeom>
          <a:ln>
            <a:noFill/>
          </a:ln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8" t="21655" r="19425" b="20965"/>
          <a:stretch/>
        </p:blipFill>
        <p:spPr>
          <a:xfrm>
            <a:off x="871248" y="3574588"/>
            <a:ext cx="3047608" cy="3185441"/>
          </a:xfrm>
          <a:ln>
            <a:noFill/>
          </a:ln>
        </p:spPr>
      </p:pic>
      <p:sp>
        <p:nvSpPr>
          <p:cNvPr id="11" name="Textfeld 10"/>
          <p:cNvSpPr txBox="1"/>
          <p:nvPr/>
        </p:nvSpPr>
        <p:spPr>
          <a:xfrm>
            <a:off x="1153885" y="3211286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bimaculatus</a:t>
            </a:r>
          </a:p>
        </p:txBody>
      </p:sp>
      <p:sp>
        <p:nvSpPr>
          <p:cNvPr id="13" name="Textfeld 12"/>
          <p:cNvSpPr txBox="1"/>
          <p:nvPr/>
        </p:nvSpPr>
        <p:spPr>
          <a:xfrm rot="16200000">
            <a:off x="70865" y="4654254"/>
            <a:ext cx="1231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Error rate</a:t>
            </a:r>
          </a:p>
        </p:txBody>
      </p:sp>
      <p:sp>
        <p:nvSpPr>
          <p:cNvPr id="14" name="Textfeld 13"/>
          <p:cNvSpPr txBox="1"/>
          <p:nvPr/>
        </p:nvSpPr>
        <p:spPr>
          <a:xfrm rot="1136789">
            <a:off x="698687" y="6504598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sp>
        <p:nvSpPr>
          <p:cNvPr id="15" name="Textfeld 14"/>
          <p:cNvSpPr txBox="1"/>
          <p:nvPr/>
        </p:nvSpPr>
        <p:spPr>
          <a:xfrm rot="18654681">
            <a:off x="2649053" y="6259665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827813" y="3211286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ephippiatus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35" t="20771" r="20526" b="20989"/>
          <a:stretch/>
        </p:blipFill>
        <p:spPr>
          <a:xfrm>
            <a:off x="8305798" y="3550779"/>
            <a:ext cx="2960915" cy="3233057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8501741" y="3187477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flavifrons</a:t>
            </a:r>
          </a:p>
        </p:txBody>
      </p:sp>
      <p:sp>
        <p:nvSpPr>
          <p:cNvPr id="21" name="Textfeld 20"/>
          <p:cNvSpPr txBox="1"/>
          <p:nvPr/>
        </p:nvSpPr>
        <p:spPr>
          <a:xfrm rot="1136789">
            <a:off x="4445750" y="6533548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sp>
        <p:nvSpPr>
          <p:cNvPr id="22" name="Textfeld 21"/>
          <p:cNvSpPr txBox="1"/>
          <p:nvPr/>
        </p:nvSpPr>
        <p:spPr>
          <a:xfrm rot="1136789">
            <a:off x="8192812" y="6504597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sp>
        <p:nvSpPr>
          <p:cNvPr id="23" name="Textfeld 22"/>
          <p:cNvSpPr txBox="1"/>
          <p:nvPr/>
        </p:nvSpPr>
        <p:spPr>
          <a:xfrm rot="18654681">
            <a:off x="6329958" y="6259666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sp>
        <p:nvSpPr>
          <p:cNvPr id="24" name="Textfeld 23"/>
          <p:cNvSpPr txBox="1"/>
          <p:nvPr/>
        </p:nvSpPr>
        <p:spPr>
          <a:xfrm rot="18654681">
            <a:off x="10010862" y="6259665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</p:spTree>
    <p:extLst>
      <p:ext uri="{BB962C8B-B14F-4D97-AF65-F5344CB8AC3E}">
        <p14:creationId xmlns:p14="http://schemas.microsoft.com/office/powerpoint/2010/main" val="3472841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744</Words>
  <Application>Microsoft Office PowerPoint</Application>
  <PresentationFormat>Benutzerdefiniert</PresentationFormat>
  <Paragraphs>662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Trebuchet MS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Meinolf Ottensmann</dc:creator>
  <cp:lastModifiedBy>Meinolf Ottensmann</cp:lastModifiedBy>
  <cp:revision>92</cp:revision>
  <dcterms:created xsi:type="dcterms:W3CDTF">2016-12-09T14:12:15Z</dcterms:created>
  <dcterms:modified xsi:type="dcterms:W3CDTF">2017-02-10T14:11:28Z</dcterms:modified>
</cp:coreProperties>
</file>

<file path=docProps/thumbnail.jpeg>
</file>